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12192000" cy="8999538"/>
  <p:notesSz cx="6858000" cy="9144000"/>
  <p:defaultTextStyle>
    <a:defPPr>
      <a:defRPr lang="en-US"/>
    </a:defPPr>
    <a:lvl1pPr marL="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1pPr>
    <a:lvl2pPr marL="60547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2pPr>
    <a:lvl3pPr marL="121094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3pPr>
    <a:lvl4pPr marL="181641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4pPr>
    <a:lvl5pPr marL="242188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5pPr>
    <a:lvl6pPr marL="302735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6pPr>
    <a:lvl7pPr marL="363282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7pPr>
    <a:lvl8pPr marL="423829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8pPr>
    <a:lvl9pPr marL="484376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59E4F0"/>
    <a:srgbClr val="FF2F92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5"/>
    <p:restoredTop sz="94595"/>
  </p:normalViewPr>
  <p:slideViewPr>
    <p:cSldViewPr snapToGrid="0" snapToObjects="1">
      <p:cViewPr>
        <p:scale>
          <a:sx n="88" d="100"/>
          <a:sy n="88" d="100"/>
        </p:scale>
        <p:origin x="4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2842"/>
            <a:ext cx="10363200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6842"/>
            <a:ext cx="9144000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9142"/>
            <a:ext cx="2628900" cy="76266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9142"/>
            <a:ext cx="7734300" cy="76266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3638"/>
            <a:ext cx="10515600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22610"/>
            <a:ext cx="10515600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5710"/>
            <a:ext cx="5181600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5710"/>
            <a:ext cx="5181600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9144"/>
            <a:ext cx="10515600" cy="1739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06137"/>
            <a:ext cx="5157787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87331"/>
            <a:ext cx="5157787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06137"/>
            <a:ext cx="5183188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87331"/>
            <a:ext cx="5183188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5769"/>
            <a:ext cx="6172200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5769"/>
            <a:ext cx="6172200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9144"/>
            <a:ext cx="10515600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95710"/>
            <a:ext cx="10515600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41240"/>
            <a:ext cx="41148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57F942-DFEC-7843-9D88-AFE06C3D5E94}"/>
              </a:ext>
            </a:extLst>
          </p:cNvPr>
          <p:cNvGrpSpPr/>
          <p:nvPr/>
        </p:nvGrpSpPr>
        <p:grpSpPr>
          <a:xfrm>
            <a:off x="786737" y="495226"/>
            <a:ext cx="10618687" cy="8015402"/>
            <a:chOff x="539999" y="466198"/>
            <a:chExt cx="10618687" cy="8015402"/>
          </a:xfrm>
        </p:grpSpPr>
        <p:sp>
          <p:nvSpPr>
            <p:cNvPr id="22" name="Rectangle 21"/>
            <p:cNvSpPr/>
            <p:nvPr/>
          </p:nvSpPr>
          <p:spPr>
            <a:xfrm>
              <a:off x="8525586" y="1620274"/>
              <a:ext cx="2318400" cy="6859848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22922" y="466198"/>
              <a:ext cx="2965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Yanone Kaffeesatz" panose="02000000000000000000" pitchFamily="2" charset="77"/>
                </a:rPr>
                <a:t>WINTER</a:t>
              </a:r>
            </a:p>
            <a:p>
              <a:pPr algn="ctr"/>
              <a:r>
                <a:rPr lang="en-US" sz="3000" b="1" dirty="0">
                  <a:latin typeface="Yanone Kaffeesatz" panose="02000000000000000000" pitchFamily="2" charset="77"/>
                </a:rPr>
                <a:t>JAN - APR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92731" y="466198"/>
              <a:ext cx="2965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Yanone Kaffeesatz" panose="02000000000000000000" pitchFamily="2" charset="77"/>
                </a:rPr>
                <a:t>SPRING</a:t>
              </a:r>
            </a:p>
            <a:p>
              <a:pPr algn="ctr"/>
              <a:r>
                <a:rPr lang="en-US" sz="3000" b="1" dirty="0">
                  <a:latin typeface="Yanone Kaffeesatz" panose="02000000000000000000" pitchFamily="2" charset="77"/>
                </a:rPr>
                <a:t>MAY - JUN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190" y="466198"/>
              <a:ext cx="2965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Yanone Kaffeesatz" panose="02000000000000000000" pitchFamily="2" charset="77"/>
                </a:rPr>
                <a:t>FALL</a:t>
              </a:r>
            </a:p>
            <a:p>
              <a:pPr algn="ctr"/>
              <a:r>
                <a:rPr lang="en-US" sz="3000" b="1" dirty="0">
                  <a:latin typeface="Yanone Kaffeesatz" panose="02000000000000000000" pitchFamily="2" charset="77"/>
                </a:rPr>
                <a:t>SEP - DEC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26814" y="6321600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57010" y="3960000"/>
              <a:ext cx="3603600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57010" y="1620000"/>
              <a:ext cx="3603600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0000" y="6321600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9999" y="3960000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0000" y="1620271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0000" y="1800000"/>
              <a:ext cx="3602574" cy="180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1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511 - Programming for Data Science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521 - Computing Platforms for Data Science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542 - Communication and Argumentation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551 - Descriptive Statistics and Probability for Data Science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000" y="4140000"/>
              <a:ext cx="3602574" cy="18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2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523 - Data Wrangling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531 - Data Visualization 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512 - Algorithms and Data Structures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552 - Statistical Inference and  Computation I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600" dirty="0">
                <a:latin typeface="Yanone Kaffeesatz" panose="02000000000000000000" pitchFamily="2" charset="7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0000" y="6501600"/>
              <a:ext cx="3602574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3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561 - Regression 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532 - Data Visualization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571 - Supervised Learning 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513 - Databases and Data Retrieval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600" dirty="0">
                <a:latin typeface="Yanone Kaffeesatz" panose="02000000000000000000" pitchFamily="2" charset="7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1599" y="1800000"/>
              <a:ext cx="3602574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4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562 - Regression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573 - Feature and Model Selection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572 - Supervised Learning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522 - Data Science Workflows</a:t>
              </a:r>
            </a:p>
            <a:p>
              <a:endParaRPr lang="en-US" sz="1600" dirty="0">
                <a:latin typeface="Yanone Kaffeesatz" panose="02000000000000000000" pitchFamily="2" charset="7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61599" y="4140000"/>
              <a:ext cx="36025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5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563 - Unsupervised Learning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553 - Statistical Inference and  Computation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524 - Collaborative Software Development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574 - Spatial and Temporal Models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61599" y="6501600"/>
              <a:ext cx="36025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6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575 - Advanced Machine Learning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541 - Privacy, Ethics and Security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554 - Experimentation and Causal Inference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525 - Web and Cloud Computing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0532" y="4270306"/>
              <a:ext cx="2316882" cy="160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Yanone Kaffeesatz" panose="02000000000000000000" pitchFamily="2" charset="77"/>
                </a:rPr>
                <a:t>CAPSTONE </a:t>
              </a:r>
            </a:p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Yanone Kaffeesatz" panose="02000000000000000000" pitchFamily="2" charset="77"/>
                </a:rPr>
                <a:t>PROJECT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(8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60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772324" y="1155817"/>
            <a:ext cx="2318400" cy="68598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9660" y="190423"/>
            <a:ext cx="296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Yanone Kaffeesatz" panose="02000000000000000000" pitchFamily="2" charset="77"/>
              </a:rPr>
              <a:t>WINTER</a:t>
            </a:r>
          </a:p>
          <a:p>
            <a:pPr algn="ctr"/>
            <a:r>
              <a:rPr lang="en-US" sz="2800" b="1" dirty="0">
                <a:latin typeface="Yanone Kaffeesatz" panose="02000000000000000000" pitchFamily="2" charset="77"/>
              </a:rPr>
              <a:t>JAN - APR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39469" y="190423"/>
            <a:ext cx="296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Yanone Kaffeesatz" panose="02000000000000000000" pitchFamily="2" charset="77"/>
              </a:rPr>
              <a:t>SPRING</a:t>
            </a:r>
          </a:p>
          <a:p>
            <a:pPr algn="ctr"/>
            <a:r>
              <a:rPr lang="en-US" sz="2800" b="1" dirty="0">
                <a:latin typeface="Yanone Kaffeesatz" panose="02000000000000000000" pitchFamily="2" charset="77"/>
              </a:rPr>
              <a:t>MAY - JUN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928" y="190423"/>
            <a:ext cx="296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Yanone Kaffeesatz" panose="02000000000000000000" pitchFamily="2" charset="77"/>
              </a:rPr>
              <a:t>FALL</a:t>
            </a:r>
          </a:p>
          <a:p>
            <a:pPr algn="ctr"/>
            <a:r>
              <a:rPr lang="en-US" sz="2800" b="1" dirty="0">
                <a:latin typeface="Yanone Kaffeesatz" panose="02000000000000000000" pitchFamily="2" charset="77"/>
              </a:rPr>
              <a:t>SEP - DEC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73552" y="5857143"/>
            <a:ext cx="3602575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03748" y="3495543"/>
            <a:ext cx="3603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03748" y="1155543"/>
            <a:ext cx="3603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6738" y="5857143"/>
            <a:ext cx="3602575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86737" y="3495543"/>
            <a:ext cx="3602575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6738" y="1155814"/>
            <a:ext cx="3602575" cy="2160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86738" y="1335543"/>
            <a:ext cx="3602574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1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511 - Programming for Data Science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521 - Computing Platforms for Data Science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Yanone Kaffeesatz" panose="02000000000000000000" pitchFamily="2" charset="77"/>
              </a:rPr>
              <a:t>542 - Communication and Argumentation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551 - Descriptive Statistics and Probability for Data Science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6738" y="3675543"/>
            <a:ext cx="3602574" cy="18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2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523 - Data Wrangling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531 - Data Visualization 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512 - Algorithms and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552 - Statistical Inference and  Computation I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6738" y="6037143"/>
            <a:ext cx="3602574" cy="181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3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561 - Regression 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532 - Data Visualization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571 - Supervised Learning 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Yanone Kaffeesatz" panose="02000000000000000000" pitchFamily="2" charset="77"/>
              </a:rPr>
              <a:t>513 - Databases and Data Retrieval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8337" y="1335543"/>
            <a:ext cx="3602574" cy="181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4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562 - Regression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573 - Feature and Model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572 - Supervised Learning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522 - Data Science Workflows</a:t>
            </a:r>
          </a:p>
          <a:p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8337" y="3675543"/>
            <a:ext cx="3602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5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563 - Unsupervised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553 - Statistical Inference and  Computation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524 - Collaborative Software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574 - Spatial and Temporal Models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08337" y="6037143"/>
            <a:ext cx="3602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6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575 - Advanced 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Yanone Kaffeesatz" panose="02000000000000000000" pitchFamily="2" charset="77"/>
              </a:rPr>
              <a:t>541 - Privacy, Ethics and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554 - Experimentation and Causal Inference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525 - Web and Cloud Computing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07270" y="3805849"/>
            <a:ext cx="2316882" cy="16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2F92"/>
                </a:solidFill>
                <a:latin typeface="Yanone Kaffeesatz" panose="02000000000000000000" pitchFamily="2" charset="77"/>
              </a:rPr>
              <a:t>CAPSTONE </a:t>
            </a:r>
          </a:p>
          <a:p>
            <a:pPr algn="ctr"/>
            <a:r>
              <a:rPr lang="en-US" sz="2500" dirty="0">
                <a:solidFill>
                  <a:srgbClr val="FF2F92"/>
                </a:solidFill>
                <a:latin typeface="Yanone Kaffeesatz" panose="02000000000000000000" pitchFamily="2" charset="77"/>
              </a:rPr>
              <a:t>PROJECT</a:t>
            </a:r>
          </a:p>
          <a:p>
            <a:pPr algn="ctr"/>
            <a:endParaRPr lang="en-US" sz="1600" dirty="0">
              <a:solidFill>
                <a:srgbClr val="FF2F92"/>
              </a:solidFill>
              <a:latin typeface="Yanone Kaffeesatz" panose="02000000000000000000" pitchFamily="2" charset="77"/>
            </a:endParaRPr>
          </a:p>
          <a:p>
            <a:pPr algn="ctr"/>
            <a:r>
              <a:rPr lang="en-US" sz="1600" b="1" dirty="0">
                <a:solidFill>
                  <a:srgbClr val="FF2F92"/>
                </a:solidFill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(8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CE7F9-1F42-494F-B39B-CEA5EFEB80B7}"/>
              </a:ext>
            </a:extLst>
          </p:cNvPr>
          <p:cNvSpPr/>
          <p:nvPr/>
        </p:nvSpPr>
        <p:spPr>
          <a:xfrm>
            <a:off x="859809" y="8206472"/>
            <a:ext cx="3853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Yanone Kaffeesatz" panose="02000000000000000000" pitchFamily="2" charset="77"/>
              </a:rPr>
              <a:t>Languages used:  </a:t>
            </a:r>
            <a:r>
              <a:rPr lang="en-US" sz="2400" dirty="0">
                <a:solidFill>
                  <a:srgbClr val="0432FF"/>
                </a:solidFill>
                <a:latin typeface="Yanone Kaffeesatz" panose="02000000000000000000" pitchFamily="2" charset="77"/>
              </a:rPr>
              <a:t>R</a:t>
            </a:r>
            <a:r>
              <a:rPr lang="en-US" sz="2400" dirty="0">
                <a:latin typeface="Yanone Kaffeesatz" panose="02000000000000000000" pitchFamily="2" charset="77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Yanone Kaffeesatz" panose="02000000000000000000" pitchFamily="2" charset="77"/>
              </a:rPr>
              <a:t>Python</a:t>
            </a:r>
            <a:r>
              <a:rPr lang="en-US" sz="2400" dirty="0">
                <a:latin typeface="Yanone Kaffeesatz" panose="02000000000000000000" pitchFamily="2" charset="77"/>
              </a:rPr>
              <a:t>, </a:t>
            </a:r>
            <a:r>
              <a:rPr lang="en-US" sz="2400" dirty="0">
                <a:solidFill>
                  <a:srgbClr val="FF2F92"/>
                </a:solidFill>
                <a:latin typeface="Yanone Kaffeesatz" panose="02000000000000000000" pitchFamily="2" charset="77"/>
              </a:rPr>
              <a:t>R &amp; Python</a:t>
            </a:r>
            <a:endParaRPr lang="en-US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3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D30FCA-BDDC-034E-A993-78DE8F98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74" y="3100524"/>
            <a:ext cx="5141432" cy="51414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2239CA-B1AB-7545-A404-17D802106DD5}"/>
              </a:ext>
            </a:extLst>
          </p:cNvPr>
          <p:cNvGrpSpPr/>
          <p:nvPr/>
        </p:nvGrpSpPr>
        <p:grpSpPr>
          <a:xfrm>
            <a:off x="2569659" y="6924650"/>
            <a:ext cx="1558958" cy="1906555"/>
            <a:chOff x="789903" y="590484"/>
            <a:chExt cx="1558958" cy="19065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F92EA0-7C76-3547-9F13-578EAACE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903" y="590484"/>
              <a:ext cx="1527726" cy="14919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C461B4-5CA9-B14B-848A-E51812EF0AEA}"/>
                </a:ext>
              </a:extLst>
            </p:cNvPr>
            <p:cNvSpPr txBox="1"/>
            <p:nvPr/>
          </p:nvSpPr>
          <p:spPr>
            <a:xfrm>
              <a:off x="821135" y="2037811"/>
              <a:ext cx="1527726" cy="459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GNU Make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03A911-1048-0D4B-8AB7-5E37351A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95" y="6855519"/>
            <a:ext cx="1905000" cy="1625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D4BC20-E2C4-6D40-95BD-93D3C8598CD5}"/>
              </a:ext>
            </a:extLst>
          </p:cNvPr>
          <p:cNvGrpSpPr>
            <a:grpSpLocks noChangeAspect="1"/>
          </p:cNvGrpSpPr>
          <p:nvPr/>
        </p:nvGrpSpPr>
        <p:grpSpPr>
          <a:xfrm>
            <a:off x="838760" y="2209098"/>
            <a:ext cx="2197570" cy="2484773"/>
            <a:chOff x="8426230" y="992397"/>
            <a:chExt cx="2604628" cy="294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6F8232-ED5A-AC40-B25B-2729E39C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230" y="992397"/>
              <a:ext cx="1616529" cy="202657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0DB579-AD39-0643-8EDF-94016BA2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33143" y="1852600"/>
              <a:ext cx="1797715" cy="208482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C38790-555B-3740-9686-D09DC1885D9F}"/>
              </a:ext>
            </a:extLst>
          </p:cNvPr>
          <p:cNvGrpSpPr/>
          <p:nvPr/>
        </p:nvGrpSpPr>
        <p:grpSpPr>
          <a:xfrm>
            <a:off x="917244" y="4933119"/>
            <a:ext cx="2119086" cy="1922400"/>
            <a:chOff x="1436914" y="4736762"/>
            <a:chExt cx="2119086" cy="1922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0195C7-6769-DC46-8306-7D2BF74D0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6914" y="4736762"/>
              <a:ext cx="2119086" cy="148163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6A3DC9-4DF5-B740-885D-4CFACF09FD3A}"/>
                </a:ext>
              </a:extLst>
            </p:cNvPr>
            <p:cNvSpPr/>
            <p:nvPr/>
          </p:nvSpPr>
          <p:spPr>
            <a:xfrm>
              <a:off x="1771800" y="6199934"/>
              <a:ext cx="1365502" cy="459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reticulate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3B698B-3AC1-6746-842A-211DDF68C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187" y="215879"/>
            <a:ext cx="2091871" cy="2423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E635F-5BD2-5149-BE32-7CA4B3E70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05" y="598782"/>
            <a:ext cx="3677984" cy="12905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310A2B-4617-A74F-8ADB-494C8317695B}"/>
              </a:ext>
            </a:extLst>
          </p:cNvPr>
          <p:cNvGrpSpPr/>
          <p:nvPr/>
        </p:nvGrpSpPr>
        <p:grpSpPr>
          <a:xfrm>
            <a:off x="3749461" y="2941284"/>
            <a:ext cx="3305240" cy="1929187"/>
            <a:chOff x="7905706" y="5718354"/>
            <a:chExt cx="3305240" cy="19291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7B8A76-8AF6-8142-9062-29931C09B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6337" b="6349"/>
            <a:stretch/>
          </p:blipFill>
          <p:spPr>
            <a:xfrm>
              <a:off x="7905706" y="5718354"/>
              <a:ext cx="1657106" cy="19291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0D3B45-3B10-724B-937F-06A66E9B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69702" y="5739232"/>
              <a:ext cx="1641244" cy="1850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5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391</Words>
  <Application>Microsoft Macintosh PowerPoint</Application>
  <PresentationFormat>Custom</PresentationFormat>
  <Paragraphs>95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Yanone Kaffeesatz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</cp:revision>
  <cp:lastPrinted>2019-08-12T20:19:18Z</cp:lastPrinted>
  <dcterms:created xsi:type="dcterms:W3CDTF">2017-04-05T18:21:00Z</dcterms:created>
  <dcterms:modified xsi:type="dcterms:W3CDTF">2020-01-25T22:52:22Z</dcterms:modified>
</cp:coreProperties>
</file>